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Open Sans" charset="1" panose="00000000000000000000"/>
      <p:regular r:id="rId25"/>
    </p:embeddedFont>
    <p:embeddedFont>
      <p:font typeface="Poppins" charset="1" panose="00000500000000000000"/>
      <p:regular r:id="rId26"/>
    </p:embeddedFont>
    <p:embeddedFont>
      <p:font typeface="Poppins Bold" charset="1" panose="00000800000000000000"/>
      <p:regular r:id="rId27"/>
    </p:embeddedFont>
    <p:embeddedFont>
      <p:font typeface="Open Sans Bold" charset="1" panose="00000000000000000000"/>
      <p:regular r:id="rId28"/>
    </p:embeddedFont>
    <p:embeddedFont>
      <p:font typeface="Canva Sans" charset="1" panose="020B0503030501040103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444044" y="1028700"/>
            <a:ext cx="4155948" cy="8229600"/>
          </a:xfrm>
          <a:custGeom>
            <a:avLst/>
            <a:gdLst/>
            <a:ahLst/>
            <a:cxnLst/>
            <a:rect r="r" b="b" t="t" l="l"/>
            <a:pathLst>
              <a:path h="8229600" w="4155948">
                <a:moveTo>
                  <a:pt x="0" y="0"/>
                </a:moveTo>
                <a:lnTo>
                  <a:pt x="4155948" y="0"/>
                </a:lnTo>
                <a:lnTo>
                  <a:pt x="41559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927286" y="3090145"/>
            <a:ext cx="5742791" cy="1811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064"/>
              </a:lnSpc>
              <a:spcBef>
                <a:spcPct val="0"/>
              </a:spcBef>
            </a:pPr>
            <a:r>
              <a:rPr lang="en-US" sz="10045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App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927286" y="1563401"/>
            <a:ext cx="7634756" cy="213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583"/>
              </a:lnSpc>
              <a:spcBef>
                <a:spcPct val="0"/>
              </a:spcBef>
            </a:pPr>
            <a:r>
              <a:rPr lang="en-US" b="true" sz="11845">
                <a:solidFill>
                  <a:srgbClr val="335ACF"/>
                </a:solidFill>
                <a:latin typeface="Poppins Bold"/>
                <a:ea typeface="Poppins Bold"/>
                <a:cs typeface="Poppins Bold"/>
                <a:sym typeface="Poppins Bold"/>
              </a:rPr>
              <a:t>Facebook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29345" y="5886522"/>
            <a:ext cx="5240294" cy="2325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6" indent="-237488" lvl="1">
              <a:lnSpc>
                <a:spcPts val="3079"/>
              </a:lnSpc>
              <a:buAutoNum type="arabicPeriod" startAt="1"/>
            </a:pPr>
            <a:r>
              <a:rPr lang="en-US" sz="21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Vũ Đức Duy</a:t>
            </a:r>
          </a:p>
          <a:p>
            <a:pPr algn="l" marL="474976" indent="-237488" lvl="1">
              <a:lnSpc>
                <a:spcPts val="3079"/>
              </a:lnSpc>
              <a:buAutoNum type="arabicPeriod" startAt="1"/>
            </a:pPr>
            <a:r>
              <a:rPr lang="en-US" sz="21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Nguyễn Hoài Anh</a:t>
            </a:r>
          </a:p>
          <a:p>
            <a:pPr algn="l" marL="474976" indent="-237488" lvl="1">
              <a:lnSpc>
                <a:spcPts val="3079"/>
              </a:lnSpc>
              <a:buAutoNum type="arabicPeriod" startAt="1"/>
            </a:pPr>
            <a:r>
              <a:rPr lang="en-US" sz="21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Nguyễn Việt Anh</a:t>
            </a:r>
          </a:p>
          <a:p>
            <a:pPr algn="l" marL="474976" indent="-237488" lvl="1">
              <a:lnSpc>
                <a:spcPts val="3079"/>
              </a:lnSpc>
              <a:buAutoNum type="arabicPeriod" startAt="1"/>
            </a:pPr>
            <a:r>
              <a:rPr lang="en-US" sz="21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Phạm Hoàng Anh</a:t>
            </a:r>
          </a:p>
          <a:p>
            <a:pPr algn="l" marL="474976" indent="-237488" lvl="1">
              <a:lnSpc>
                <a:spcPts val="3079"/>
              </a:lnSpc>
              <a:buAutoNum type="arabicPeriod" startAt="1"/>
            </a:pPr>
            <a:r>
              <a:rPr lang="en-US" sz="21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Lâm Chí Cường</a:t>
            </a:r>
          </a:p>
          <a:p>
            <a:pPr algn="l" marL="474976" indent="-237488" lvl="1">
              <a:lnSpc>
                <a:spcPts val="3079"/>
              </a:lnSpc>
              <a:spcBef>
                <a:spcPct val="0"/>
              </a:spcBef>
              <a:buAutoNum type="arabicPeriod" startAt="1"/>
            </a:pPr>
            <a:r>
              <a:rPr lang="en-US" sz="21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Nguyễn Át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929345" y="5315621"/>
            <a:ext cx="1275011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Group 10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638396" y="3014785"/>
            <a:ext cx="1665014" cy="47625"/>
            <a:chOff x="0" y="0"/>
            <a:chExt cx="438522" cy="125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38522" cy="12543"/>
            </a:xfrm>
            <a:custGeom>
              <a:avLst/>
              <a:gdLst/>
              <a:ahLst/>
              <a:cxnLst/>
              <a:rect r="r" b="b" t="t" l="l"/>
              <a:pathLst>
                <a:path h="12543" w="438522">
                  <a:moveTo>
                    <a:pt x="6272" y="0"/>
                  </a:moveTo>
                  <a:lnTo>
                    <a:pt x="432251" y="0"/>
                  </a:lnTo>
                  <a:cubicBezTo>
                    <a:pt x="433914" y="0"/>
                    <a:pt x="435509" y="661"/>
                    <a:pt x="436685" y="1837"/>
                  </a:cubicBezTo>
                  <a:cubicBezTo>
                    <a:pt x="437862" y="3013"/>
                    <a:pt x="438522" y="4608"/>
                    <a:pt x="438522" y="6272"/>
                  </a:cubicBezTo>
                  <a:lnTo>
                    <a:pt x="438522" y="6272"/>
                  </a:lnTo>
                  <a:cubicBezTo>
                    <a:pt x="438522" y="7935"/>
                    <a:pt x="437862" y="9530"/>
                    <a:pt x="436685" y="10706"/>
                  </a:cubicBezTo>
                  <a:cubicBezTo>
                    <a:pt x="435509" y="11882"/>
                    <a:pt x="433914" y="12543"/>
                    <a:pt x="432251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38522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2383141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6624288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20" id="20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638396" y="2205744"/>
            <a:ext cx="498292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Video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652871" y="3217468"/>
            <a:ext cx="660642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Show the video feed layout.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005352" y="3524532"/>
            <a:ext cx="1697038" cy="47625"/>
            <a:chOff x="0" y="0"/>
            <a:chExt cx="446957" cy="125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6957" cy="12543"/>
            </a:xfrm>
            <a:custGeom>
              <a:avLst/>
              <a:gdLst/>
              <a:ahLst/>
              <a:cxnLst/>
              <a:rect r="r" b="b" t="t" l="l"/>
              <a:pathLst>
                <a:path h="12543" w="446957">
                  <a:moveTo>
                    <a:pt x="6272" y="0"/>
                  </a:moveTo>
                  <a:lnTo>
                    <a:pt x="440685" y="0"/>
                  </a:lnTo>
                  <a:cubicBezTo>
                    <a:pt x="442348" y="0"/>
                    <a:pt x="443944" y="661"/>
                    <a:pt x="445120" y="1837"/>
                  </a:cubicBezTo>
                  <a:cubicBezTo>
                    <a:pt x="446296" y="3013"/>
                    <a:pt x="446957" y="4608"/>
                    <a:pt x="446957" y="6272"/>
                  </a:cubicBezTo>
                  <a:lnTo>
                    <a:pt x="446957" y="6272"/>
                  </a:lnTo>
                  <a:cubicBezTo>
                    <a:pt x="446957" y="7935"/>
                    <a:pt x="446296" y="9530"/>
                    <a:pt x="445120" y="10706"/>
                  </a:cubicBezTo>
                  <a:cubicBezTo>
                    <a:pt x="443944" y="11882"/>
                    <a:pt x="442348" y="12543"/>
                    <a:pt x="44068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46957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8563595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13030260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20" id="20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005352" y="2792780"/>
            <a:ext cx="498292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Profile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005352" y="3715458"/>
            <a:ext cx="6219744" cy="789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Displays profile picture, bio, posts, customization, ...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638396" y="3014402"/>
            <a:ext cx="3572693" cy="47625"/>
            <a:chOff x="0" y="0"/>
            <a:chExt cx="940956" cy="125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40956" cy="12543"/>
            </a:xfrm>
            <a:custGeom>
              <a:avLst/>
              <a:gdLst/>
              <a:ahLst/>
              <a:cxnLst/>
              <a:rect r="r" b="b" t="t" l="l"/>
              <a:pathLst>
                <a:path h="12543" w="940956">
                  <a:moveTo>
                    <a:pt x="6272" y="0"/>
                  </a:moveTo>
                  <a:lnTo>
                    <a:pt x="934684" y="0"/>
                  </a:lnTo>
                  <a:cubicBezTo>
                    <a:pt x="936348" y="0"/>
                    <a:pt x="937943" y="661"/>
                    <a:pt x="939119" y="1837"/>
                  </a:cubicBezTo>
                  <a:cubicBezTo>
                    <a:pt x="940295" y="3013"/>
                    <a:pt x="940956" y="4608"/>
                    <a:pt x="940956" y="6272"/>
                  </a:cubicBezTo>
                  <a:lnTo>
                    <a:pt x="940956" y="6272"/>
                  </a:lnTo>
                  <a:cubicBezTo>
                    <a:pt x="940956" y="7935"/>
                    <a:pt x="940295" y="9530"/>
                    <a:pt x="939119" y="10706"/>
                  </a:cubicBezTo>
                  <a:cubicBezTo>
                    <a:pt x="937943" y="11882"/>
                    <a:pt x="936348" y="12543"/>
                    <a:pt x="934684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40956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3682917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9" id="19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638396" y="2282650"/>
            <a:ext cx="498292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Notification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12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638396" y="3274381"/>
            <a:ext cx="6208535" cy="1189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Show how the notifications are listed and categorized (e.g., likes, comments, friend requests).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005352" y="3524532"/>
            <a:ext cx="1697038" cy="47625"/>
            <a:chOff x="0" y="0"/>
            <a:chExt cx="446957" cy="125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6957" cy="12543"/>
            </a:xfrm>
            <a:custGeom>
              <a:avLst/>
              <a:gdLst/>
              <a:ahLst/>
              <a:cxnLst/>
              <a:rect r="r" b="b" t="t" l="l"/>
              <a:pathLst>
                <a:path h="12543" w="446957">
                  <a:moveTo>
                    <a:pt x="6272" y="0"/>
                  </a:moveTo>
                  <a:lnTo>
                    <a:pt x="440685" y="0"/>
                  </a:lnTo>
                  <a:cubicBezTo>
                    <a:pt x="442348" y="0"/>
                    <a:pt x="443944" y="661"/>
                    <a:pt x="445120" y="1837"/>
                  </a:cubicBezTo>
                  <a:cubicBezTo>
                    <a:pt x="446296" y="3013"/>
                    <a:pt x="446957" y="4608"/>
                    <a:pt x="446957" y="6272"/>
                  </a:cubicBezTo>
                  <a:lnTo>
                    <a:pt x="446957" y="6272"/>
                  </a:lnTo>
                  <a:cubicBezTo>
                    <a:pt x="446957" y="7935"/>
                    <a:pt x="446296" y="9530"/>
                    <a:pt x="445120" y="10706"/>
                  </a:cubicBezTo>
                  <a:cubicBezTo>
                    <a:pt x="443944" y="11882"/>
                    <a:pt x="442348" y="12543"/>
                    <a:pt x="44068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46957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0698069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9" id="19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05352" y="2792780"/>
            <a:ext cx="498292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Menu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13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005352" y="3729686"/>
            <a:ext cx="6355491" cy="789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Central hub for settings, saved posts, and additional options.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2719326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1800559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7" y="0"/>
                </a:lnTo>
                <a:lnTo>
                  <a:pt x="3770067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7258966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8" id="18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070960" y="3029716"/>
            <a:ext cx="3420395" cy="47625"/>
            <a:chOff x="0" y="0"/>
            <a:chExt cx="900845" cy="1254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00845" cy="12543"/>
            </a:xfrm>
            <a:custGeom>
              <a:avLst/>
              <a:gdLst/>
              <a:ahLst/>
              <a:cxnLst/>
              <a:rect r="r" b="b" t="t" l="l"/>
              <a:pathLst>
                <a:path h="12543" w="900845">
                  <a:moveTo>
                    <a:pt x="6272" y="0"/>
                  </a:moveTo>
                  <a:lnTo>
                    <a:pt x="894573" y="0"/>
                  </a:lnTo>
                  <a:cubicBezTo>
                    <a:pt x="896237" y="0"/>
                    <a:pt x="897832" y="661"/>
                    <a:pt x="899008" y="1837"/>
                  </a:cubicBezTo>
                  <a:cubicBezTo>
                    <a:pt x="900184" y="3013"/>
                    <a:pt x="900845" y="4608"/>
                    <a:pt x="900845" y="6272"/>
                  </a:cubicBezTo>
                  <a:lnTo>
                    <a:pt x="900845" y="6272"/>
                  </a:lnTo>
                  <a:cubicBezTo>
                    <a:pt x="900845" y="7935"/>
                    <a:pt x="900184" y="9530"/>
                    <a:pt x="899008" y="10706"/>
                  </a:cubicBezTo>
                  <a:cubicBezTo>
                    <a:pt x="897832" y="11882"/>
                    <a:pt x="896237" y="12543"/>
                    <a:pt x="894573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900845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070960" y="2139014"/>
            <a:ext cx="684079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Networking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9328841" y="7656187"/>
            <a:ext cx="247059" cy="130941"/>
          </a:xfrm>
          <a:custGeom>
            <a:avLst/>
            <a:gdLst/>
            <a:ahLst/>
            <a:cxnLst/>
            <a:rect r="r" b="b" t="t" l="l"/>
            <a:pathLst>
              <a:path h="130941" w="247059">
                <a:moveTo>
                  <a:pt x="0" y="0"/>
                </a:moveTo>
                <a:lnTo>
                  <a:pt x="247059" y="0"/>
                </a:lnTo>
                <a:lnTo>
                  <a:pt x="247059" y="130941"/>
                </a:lnTo>
                <a:lnTo>
                  <a:pt x="0" y="1309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8194492" y="6483134"/>
            <a:ext cx="2976731" cy="82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consectetur adipiscing elit, sed do eiusmod tempor incididunt ut labore et dolore magna aliqua. Ut enim ad minim veniam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94492" y="6035503"/>
            <a:ext cx="2355637" cy="322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8"/>
              </a:lnSpc>
              <a:spcBef>
                <a:spcPct val="0"/>
              </a:spcBef>
            </a:pPr>
            <a:r>
              <a:rPr lang="en-US" b="true" sz="187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Service 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94492" y="7587075"/>
            <a:ext cx="1177818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Learn More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70960" y="3299190"/>
            <a:ext cx="12018173" cy="344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14"/>
              </a:lnSpc>
              <a:spcBef>
                <a:spcPct val="0"/>
              </a:spcBef>
            </a:pPr>
          </a:p>
          <a:p>
            <a:pPr algn="just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Our app connects to a local server, using Retrofit for smooth network handling. We use asynchronous access, meaning the app stays responsive while data is loaded, ensuring a seamless user experience.</a:t>
            </a:r>
          </a:p>
          <a:p>
            <a:pPr algn="just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 chose a REST API to interact with our backend. REST is ideal for mobile applications due to its scalability, efficiency, and compatibility across different platforms</a:t>
            </a:r>
          </a:p>
          <a:p>
            <a:pPr algn="just">
              <a:lnSpc>
                <a:spcPts val="4214"/>
              </a:lnSpc>
              <a:spcBef>
                <a:spcPct val="0"/>
              </a:spcBef>
            </a:pP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15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070960" y="3029716"/>
            <a:ext cx="3962535" cy="63188"/>
            <a:chOff x="0" y="0"/>
            <a:chExt cx="1043631" cy="1664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3631" cy="16642"/>
            </a:xfrm>
            <a:custGeom>
              <a:avLst/>
              <a:gdLst/>
              <a:ahLst/>
              <a:cxnLst/>
              <a:rect r="r" b="b" t="t" l="l"/>
              <a:pathLst>
                <a:path h="16642" w="1043631">
                  <a:moveTo>
                    <a:pt x="8321" y="0"/>
                  </a:moveTo>
                  <a:lnTo>
                    <a:pt x="1035310" y="0"/>
                  </a:lnTo>
                  <a:cubicBezTo>
                    <a:pt x="1037517" y="0"/>
                    <a:pt x="1039633" y="877"/>
                    <a:pt x="1041194" y="2437"/>
                  </a:cubicBezTo>
                  <a:cubicBezTo>
                    <a:pt x="1042754" y="3998"/>
                    <a:pt x="1043631" y="6114"/>
                    <a:pt x="1043631" y="8321"/>
                  </a:cubicBezTo>
                  <a:lnTo>
                    <a:pt x="1043631" y="8321"/>
                  </a:lnTo>
                  <a:cubicBezTo>
                    <a:pt x="1043631" y="12917"/>
                    <a:pt x="1039905" y="16642"/>
                    <a:pt x="1035310" y="16642"/>
                  </a:cubicBezTo>
                  <a:lnTo>
                    <a:pt x="8321" y="16642"/>
                  </a:lnTo>
                  <a:cubicBezTo>
                    <a:pt x="6114" y="16642"/>
                    <a:pt x="3998" y="15765"/>
                    <a:pt x="2437" y="14205"/>
                  </a:cubicBezTo>
                  <a:cubicBezTo>
                    <a:pt x="877" y="12644"/>
                    <a:pt x="0" y="10528"/>
                    <a:pt x="0" y="8321"/>
                  </a:cubicBezTo>
                  <a:lnTo>
                    <a:pt x="0" y="8321"/>
                  </a:lnTo>
                  <a:cubicBezTo>
                    <a:pt x="0" y="6114"/>
                    <a:pt x="877" y="3998"/>
                    <a:pt x="2437" y="2437"/>
                  </a:cubicBezTo>
                  <a:cubicBezTo>
                    <a:pt x="3998" y="877"/>
                    <a:pt x="6114" y="0"/>
                    <a:pt x="8321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043631" cy="547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070960" y="2139014"/>
            <a:ext cx="684079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Optimization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9328841" y="7656187"/>
            <a:ext cx="247059" cy="130941"/>
          </a:xfrm>
          <a:custGeom>
            <a:avLst/>
            <a:gdLst/>
            <a:ahLst/>
            <a:cxnLst/>
            <a:rect r="r" b="b" t="t" l="l"/>
            <a:pathLst>
              <a:path h="130941" w="247059">
                <a:moveTo>
                  <a:pt x="0" y="0"/>
                </a:moveTo>
                <a:lnTo>
                  <a:pt x="247059" y="0"/>
                </a:lnTo>
                <a:lnTo>
                  <a:pt x="247059" y="130941"/>
                </a:lnTo>
                <a:lnTo>
                  <a:pt x="0" y="1309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8194492" y="6483134"/>
            <a:ext cx="2976731" cy="82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consectetur adipiscing elit, sed do eiusmod tempor incididunt ut labore et dolore magna aliqua. Ut enim ad minim veniam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94492" y="6035503"/>
            <a:ext cx="2355637" cy="322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8"/>
              </a:lnSpc>
              <a:spcBef>
                <a:spcPct val="0"/>
              </a:spcBef>
            </a:pPr>
            <a:r>
              <a:rPr lang="en-US" b="true" sz="187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Service 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94492" y="7587075"/>
            <a:ext cx="1177818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Learn More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16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2070960" y="3308715"/>
            <a:ext cx="12018173" cy="31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UI Overdraw Status: We analyzed our app’s UI overdraw in Android Studio and minimized unnecessary layers and background images to reduce overdraw. For example, we use simpler background colors instead of images where possible.</a:t>
            </a:r>
          </a:p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Image Caching: By using libraries like Glide, we cache images locally, minimizing data usage and load times.</a:t>
            </a:r>
          </a:p>
          <a:p>
            <a:pPr algn="just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Adapters and View Holders: For lists like the home feed and notifications, we used view holders within adapters to efficiently reuse views, reducing memory usage.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070960" y="3029716"/>
            <a:ext cx="3420395" cy="47649"/>
            <a:chOff x="0" y="0"/>
            <a:chExt cx="900845" cy="125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00845" cy="12550"/>
            </a:xfrm>
            <a:custGeom>
              <a:avLst/>
              <a:gdLst/>
              <a:ahLst/>
              <a:cxnLst/>
              <a:rect r="r" b="b" t="t" l="l"/>
              <a:pathLst>
                <a:path h="12550" w="900845">
                  <a:moveTo>
                    <a:pt x="6275" y="0"/>
                  </a:moveTo>
                  <a:lnTo>
                    <a:pt x="894570" y="0"/>
                  </a:lnTo>
                  <a:cubicBezTo>
                    <a:pt x="898036" y="0"/>
                    <a:pt x="900845" y="2809"/>
                    <a:pt x="900845" y="6275"/>
                  </a:cubicBezTo>
                  <a:lnTo>
                    <a:pt x="900845" y="6275"/>
                  </a:lnTo>
                  <a:cubicBezTo>
                    <a:pt x="900845" y="7939"/>
                    <a:pt x="900184" y="9535"/>
                    <a:pt x="899007" y="10712"/>
                  </a:cubicBezTo>
                  <a:cubicBezTo>
                    <a:pt x="897830" y="11888"/>
                    <a:pt x="896234" y="12550"/>
                    <a:pt x="894570" y="12550"/>
                  </a:cubicBezTo>
                  <a:lnTo>
                    <a:pt x="6275" y="12550"/>
                  </a:lnTo>
                  <a:cubicBezTo>
                    <a:pt x="4611" y="12550"/>
                    <a:pt x="3015" y="11888"/>
                    <a:pt x="1838" y="10712"/>
                  </a:cubicBezTo>
                  <a:cubicBezTo>
                    <a:pt x="661" y="9535"/>
                    <a:pt x="0" y="7939"/>
                    <a:pt x="0" y="6275"/>
                  </a:cubicBezTo>
                  <a:lnTo>
                    <a:pt x="0" y="6275"/>
                  </a:lnTo>
                  <a:cubicBezTo>
                    <a:pt x="0" y="4611"/>
                    <a:pt x="661" y="3015"/>
                    <a:pt x="1838" y="1838"/>
                  </a:cubicBezTo>
                  <a:cubicBezTo>
                    <a:pt x="3015" y="661"/>
                    <a:pt x="4611" y="0"/>
                    <a:pt x="6275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900845" cy="50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070960" y="2139014"/>
            <a:ext cx="684079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9328841" y="7656187"/>
            <a:ext cx="247059" cy="130941"/>
          </a:xfrm>
          <a:custGeom>
            <a:avLst/>
            <a:gdLst/>
            <a:ahLst/>
            <a:cxnLst/>
            <a:rect r="r" b="b" t="t" l="l"/>
            <a:pathLst>
              <a:path h="130941" w="247059">
                <a:moveTo>
                  <a:pt x="0" y="0"/>
                </a:moveTo>
                <a:lnTo>
                  <a:pt x="247059" y="0"/>
                </a:lnTo>
                <a:lnTo>
                  <a:pt x="247059" y="130941"/>
                </a:lnTo>
                <a:lnTo>
                  <a:pt x="0" y="1309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8194492" y="6483134"/>
            <a:ext cx="2976731" cy="82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consectetur adipiscing elit, sed do eiusmod tempor incididunt ut labore et dolore magna aliqua. Ut enim ad minim veniam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94492" y="6035503"/>
            <a:ext cx="2355637" cy="322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8"/>
              </a:lnSpc>
              <a:spcBef>
                <a:spcPct val="0"/>
              </a:spcBef>
            </a:pPr>
            <a:r>
              <a:rPr lang="en-US" b="true" sz="187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Service 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94492" y="7587075"/>
            <a:ext cx="1177818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Learn More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17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005352" y="3715458"/>
            <a:ext cx="12238304" cy="3189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7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What Was Done: We successfully developed the main sections of the app—Home Feed, Notifications, Profile, Search, …. Each section was optimized for performance, with efficient UI rendering and image caching.</a:t>
            </a:r>
          </a:p>
          <a:p>
            <a:pPr algn="l" marL="496567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What Was NOT Done: Due to time constraints, we couldn’t implement the Messenger, and some sections fully. We also didn’t include advanced messaging features.</a:t>
            </a:r>
          </a:p>
          <a:p>
            <a:pPr algn="l" marL="496567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Future Development: Real-time Messaging for user-to-user chats, finish some missed sections.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070960" y="3029716"/>
            <a:ext cx="1674803" cy="47625"/>
            <a:chOff x="0" y="0"/>
            <a:chExt cx="441100" cy="1254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41100" cy="12543"/>
            </a:xfrm>
            <a:custGeom>
              <a:avLst/>
              <a:gdLst/>
              <a:ahLst/>
              <a:cxnLst/>
              <a:rect r="r" b="b" t="t" l="l"/>
              <a:pathLst>
                <a:path h="12543" w="441100">
                  <a:moveTo>
                    <a:pt x="6272" y="0"/>
                  </a:moveTo>
                  <a:lnTo>
                    <a:pt x="434829" y="0"/>
                  </a:lnTo>
                  <a:cubicBezTo>
                    <a:pt x="436492" y="0"/>
                    <a:pt x="438087" y="661"/>
                    <a:pt x="439263" y="1837"/>
                  </a:cubicBezTo>
                  <a:cubicBezTo>
                    <a:pt x="440440" y="3013"/>
                    <a:pt x="441100" y="4608"/>
                    <a:pt x="441100" y="6272"/>
                  </a:cubicBezTo>
                  <a:lnTo>
                    <a:pt x="441100" y="6272"/>
                  </a:lnTo>
                  <a:cubicBezTo>
                    <a:pt x="441100" y="7935"/>
                    <a:pt x="440440" y="9530"/>
                    <a:pt x="439263" y="10706"/>
                  </a:cubicBezTo>
                  <a:cubicBezTo>
                    <a:pt x="438087" y="11882"/>
                    <a:pt x="436492" y="12543"/>
                    <a:pt x="434829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41100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070960" y="2139014"/>
            <a:ext cx="684079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Demo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9328841" y="7656187"/>
            <a:ext cx="247059" cy="130941"/>
          </a:xfrm>
          <a:custGeom>
            <a:avLst/>
            <a:gdLst/>
            <a:ahLst/>
            <a:cxnLst/>
            <a:rect r="r" b="b" t="t" l="l"/>
            <a:pathLst>
              <a:path h="130941" w="247059">
                <a:moveTo>
                  <a:pt x="0" y="0"/>
                </a:moveTo>
                <a:lnTo>
                  <a:pt x="247059" y="0"/>
                </a:lnTo>
                <a:lnTo>
                  <a:pt x="247059" y="130941"/>
                </a:lnTo>
                <a:lnTo>
                  <a:pt x="0" y="1309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8194492" y="6483134"/>
            <a:ext cx="2976731" cy="82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consectetur adipiscing elit, sed do eiusmod tempor incididunt ut labore et dolore magna aliqua. Ut enim ad minim veniam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94492" y="6035503"/>
            <a:ext cx="2355637" cy="322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8"/>
              </a:lnSpc>
              <a:spcBef>
                <a:spcPct val="0"/>
              </a:spcBef>
            </a:pPr>
            <a:r>
              <a:rPr lang="en-US" b="true" sz="187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Service 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94492" y="7587075"/>
            <a:ext cx="1177818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Learn More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18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148802" y="7301218"/>
            <a:ext cx="20585603" cy="5264356"/>
            <a:chOff x="0" y="0"/>
            <a:chExt cx="4274726" cy="109317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274726" cy="1093176"/>
            </a:xfrm>
            <a:custGeom>
              <a:avLst/>
              <a:gdLst/>
              <a:ahLst/>
              <a:cxnLst/>
              <a:rect r="r" b="b" t="t" l="l"/>
              <a:pathLst>
                <a:path h="1093176" w="4274726">
                  <a:moveTo>
                    <a:pt x="2137363" y="0"/>
                  </a:moveTo>
                  <a:cubicBezTo>
                    <a:pt x="956930" y="0"/>
                    <a:pt x="0" y="244716"/>
                    <a:pt x="0" y="546588"/>
                  </a:cubicBezTo>
                  <a:cubicBezTo>
                    <a:pt x="0" y="848460"/>
                    <a:pt x="956930" y="1093176"/>
                    <a:pt x="2137363" y="1093176"/>
                  </a:cubicBezTo>
                  <a:cubicBezTo>
                    <a:pt x="3317796" y="1093176"/>
                    <a:pt x="4274726" y="848460"/>
                    <a:pt x="4274726" y="546588"/>
                  </a:cubicBezTo>
                  <a:cubicBezTo>
                    <a:pt x="4274726" y="244716"/>
                    <a:pt x="3317796" y="0"/>
                    <a:pt x="2137363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400756" y="64385"/>
              <a:ext cx="3473215" cy="9263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02954" y="3908086"/>
            <a:ext cx="10482091" cy="213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83"/>
              </a:lnSpc>
              <a:spcBef>
                <a:spcPct val="0"/>
              </a:spcBef>
            </a:pPr>
            <a:r>
              <a:rPr lang="en-US" b="true" sz="11845">
                <a:solidFill>
                  <a:srgbClr val="335AC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520229" y="4470746"/>
            <a:ext cx="8252837" cy="825283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927240" y="3710399"/>
            <a:ext cx="2723321" cy="47625"/>
            <a:chOff x="0" y="0"/>
            <a:chExt cx="717253" cy="1254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17253" cy="12543"/>
            </a:xfrm>
            <a:custGeom>
              <a:avLst/>
              <a:gdLst/>
              <a:ahLst/>
              <a:cxnLst/>
              <a:rect r="r" b="b" t="t" l="l"/>
              <a:pathLst>
                <a:path h="12543" w="717253">
                  <a:moveTo>
                    <a:pt x="6272" y="0"/>
                  </a:moveTo>
                  <a:lnTo>
                    <a:pt x="710982" y="0"/>
                  </a:lnTo>
                  <a:cubicBezTo>
                    <a:pt x="712645" y="0"/>
                    <a:pt x="714240" y="661"/>
                    <a:pt x="715416" y="1837"/>
                  </a:cubicBezTo>
                  <a:cubicBezTo>
                    <a:pt x="716593" y="3013"/>
                    <a:pt x="717253" y="4608"/>
                    <a:pt x="717253" y="6272"/>
                  </a:cubicBezTo>
                  <a:lnTo>
                    <a:pt x="717253" y="6272"/>
                  </a:lnTo>
                  <a:cubicBezTo>
                    <a:pt x="717253" y="7935"/>
                    <a:pt x="716593" y="9530"/>
                    <a:pt x="715416" y="10706"/>
                  </a:cubicBezTo>
                  <a:cubicBezTo>
                    <a:pt x="714240" y="11882"/>
                    <a:pt x="712645" y="12543"/>
                    <a:pt x="710982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717253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927240" y="2057698"/>
            <a:ext cx="4982921" cy="1408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Table of contents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927240" y="4748749"/>
            <a:ext cx="677751" cy="677751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2874528" y="4870454"/>
            <a:ext cx="2243577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Introduction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18060" y="4924746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5953135" y="4748749"/>
            <a:ext cx="677751" cy="677751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6897586" y="4870454"/>
            <a:ext cx="2243577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Architecture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043955" y="4924746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927240" y="5983525"/>
            <a:ext cx="677751" cy="677751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2874528" y="6105230"/>
            <a:ext cx="2243577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Activities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018060" y="6159522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5953135" y="5983525"/>
            <a:ext cx="677751" cy="677751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6890898" y="6105230"/>
            <a:ext cx="2243577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Networking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6043955" y="6159522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1927240" y="7213725"/>
            <a:ext cx="677751" cy="677751"/>
            <a:chOff x="0" y="0"/>
            <a:chExt cx="8128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2874528" y="7335430"/>
            <a:ext cx="2243577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Optimization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018060" y="7389723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name="Freeform 44" id="4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5" id="45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  <p:grpSp>
        <p:nvGrpSpPr>
          <p:cNvPr name="Group 46" id="46"/>
          <p:cNvGrpSpPr/>
          <p:nvPr/>
        </p:nvGrpSpPr>
        <p:grpSpPr>
          <a:xfrm rot="0">
            <a:off x="5943610" y="7213725"/>
            <a:ext cx="677751" cy="677751"/>
            <a:chOff x="0" y="0"/>
            <a:chExt cx="812800" cy="81280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49" id="49"/>
          <p:cNvSpPr txBox="true"/>
          <p:nvPr/>
        </p:nvSpPr>
        <p:spPr>
          <a:xfrm rot="0">
            <a:off x="6890898" y="7335430"/>
            <a:ext cx="2243577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Conclusion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6034430" y="7389723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grpSp>
        <p:nvGrpSpPr>
          <p:cNvPr name="Group 51" id="51"/>
          <p:cNvGrpSpPr/>
          <p:nvPr/>
        </p:nvGrpSpPr>
        <p:grpSpPr>
          <a:xfrm rot="0">
            <a:off x="1945449" y="8443926"/>
            <a:ext cx="677751" cy="677751"/>
            <a:chOff x="0" y="0"/>
            <a:chExt cx="812800" cy="81280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54" id="54"/>
          <p:cNvSpPr txBox="true"/>
          <p:nvPr/>
        </p:nvSpPr>
        <p:spPr>
          <a:xfrm rot="0">
            <a:off x="2892736" y="8565631"/>
            <a:ext cx="2243577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Demo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2036269" y="8619923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070960" y="3029716"/>
            <a:ext cx="3719341" cy="47625"/>
            <a:chOff x="0" y="0"/>
            <a:chExt cx="979579" cy="1254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79579" cy="12543"/>
            </a:xfrm>
            <a:custGeom>
              <a:avLst/>
              <a:gdLst/>
              <a:ahLst/>
              <a:cxnLst/>
              <a:rect r="r" b="b" t="t" l="l"/>
              <a:pathLst>
                <a:path h="12543" w="979579">
                  <a:moveTo>
                    <a:pt x="6272" y="0"/>
                  </a:moveTo>
                  <a:lnTo>
                    <a:pt x="973308" y="0"/>
                  </a:lnTo>
                  <a:cubicBezTo>
                    <a:pt x="974971" y="0"/>
                    <a:pt x="976566" y="661"/>
                    <a:pt x="977743" y="1837"/>
                  </a:cubicBezTo>
                  <a:cubicBezTo>
                    <a:pt x="978919" y="3013"/>
                    <a:pt x="979579" y="4608"/>
                    <a:pt x="979579" y="6272"/>
                  </a:cubicBezTo>
                  <a:lnTo>
                    <a:pt x="979579" y="6272"/>
                  </a:lnTo>
                  <a:cubicBezTo>
                    <a:pt x="979579" y="7935"/>
                    <a:pt x="978919" y="9530"/>
                    <a:pt x="977743" y="10706"/>
                  </a:cubicBezTo>
                  <a:cubicBezTo>
                    <a:pt x="976566" y="11882"/>
                    <a:pt x="974971" y="12543"/>
                    <a:pt x="973308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979579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070960" y="2139014"/>
            <a:ext cx="684079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9328841" y="7656187"/>
            <a:ext cx="247059" cy="130941"/>
          </a:xfrm>
          <a:custGeom>
            <a:avLst/>
            <a:gdLst/>
            <a:ahLst/>
            <a:cxnLst/>
            <a:rect r="r" b="b" t="t" l="l"/>
            <a:pathLst>
              <a:path h="130941" w="247059">
                <a:moveTo>
                  <a:pt x="0" y="0"/>
                </a:moveTo>
                <a:lnTo>
                  <a:pt x="247059" y="0"/>
                </a:lnTo>
                <a:lnTo>
                  <a:pt x="247059" y="130941"/>
                </a:lnTo>
                <a:lnTo>
                  <a:pt x="0" y="1309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8194492" y="6483134"/>
            <a:ext cx="2976731" cy="82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consectetur adipiscing elit, sed do eiusmod tempor incididunt ut labore et dolore magna aliqua. Ut enim ad minim veniam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94492" y="6035503"/>
            <a:ext cx="2355637" cy="322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8"/>
              </a:lnSpc>
              <a:spcBef>
                <a:spcPct val="0"/>
              </a:spcBef>
            </a:pPr>
            <a:r>
              <a:rPr lang="en-US" b="true" sz="187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Service 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94492" y="7587075"/>
            <a:ext cx="1177818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Learn More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70960" y="3308715"/>
            <a:ext cx="12018173" cy="2913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9"/>
              </a:lnSpc>
              <a:spcBef>
                <a:spcPct val="0"/>
              </a:spcBef>
            </a:pPr>
          </a:p>
          <a:p>
            <a:pPr algn="just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Our app allows users to explore posts from other users. The primary functions include creating posts, viewing a feed, and managing profile…</a:t>
            </a:r>
          </a:p>
          <a:p>
            <a:pPr algn="just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Social networking apps are one of the most popular ways to stay connected today. Our app focuses on the essential features, especially for those who want a lightweight experience.</a:t>
            </a:r>
          </a:p>
          <a:p>
            <a:pPr algn="just">
              <a:lnSpc>
                <a:spcPts val="4214"/>
              </a:lnSpc>
              <a:spcBef>
                <a:spcPct val="0"/>
              </a:spcBef>
            </a:pP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070960" y="3029716"/>
            <a:ext cx="3742199" cy="47625"/>
            <a:chOff x="0" y="0"/>
            <a:chExt cx="985600" cy="1254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85600" cy="12543"/>
            </a:xfrm>
            <a:custGeom>
              <a:avLst/>
              <a:gdLst/>
              <a:ahLst/>
              <a:cxnLst/>
              <a:rect r="r" b="b" t="t" l="l"/>
              <a:pathLst>
                <a:path h="12543" w="985600">
                  <a:moveTo>
                    <a:pt x="6272" y="0"/>
                  </a:moveTo>
                  <a:lnTo>
                    <a:pt x="979328" y="0"/>
                  </a:lnTo>
                  <a:cubicBezTo>
                    <a:pt x="980991" y="0"/>
                    <a:pt x="982587" y="661"/>
                    <a:pt x="983763" y="1837"/>
                  </a:cubicBezTo>
                  <a:cubicBezTo>
                    <a:pt x="984939" y="3013"/>
                    <a:pt x="985600" y="4608"/>
                    <a:pt x="985600" y="6272"/>
                  </a:cubicBezTo>
                  <a:lnTo>
                    <a:pt x="985600" y="6272"/>
                  </a:lnTo>
                  <a:cubicBezTo>
                    <a:pt x="985600" y="7935"/>
                    <a:pt x="984939" y="9530"/>
                    <a:pt x="983763" y="10706"/>
                  </a:cubicBezTo>
                  <a:cubicBezTo>
                    <a:pt x="982587" y="11882"/>
                    <a:pt x="980991" y="12543"/>
                    <a:pt x="979328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985600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070960" y="2139014"/>
            <a:ext cx="684079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Architecture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9328841" y="7656187"/>
            <a:ext cx="247059" cy="130941"/>
          </a:xfrm>
          <a:custGeom>
            <a:avLst/>
            <a:gdLst/>
            <a:ahLst/>
            <a:cxnLst/>
            <a:rect r="r" b="b" t="t" l="l"/>
            <a:pathLst>
              <a:path h="130941" w="247059">
                <a:moveTo>
                  <a:pt x="0" y="0"/>
                </a:moveTo>
                <a:lnTo>
                  <a:pt x="247059" y="0"/>
                </a:lnTo>
                <a:lnTo>
                  <a:pt x="247059" y="130941"/>
                </a:lnTo>
                <a:lnTo>
                  <a:pt x="0" y="1309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8194492" y="6483134"/>
            <a:ext cx="2976731" cy="82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consectetur adipiscing elit, sed do eiusmod tempor incididunt ut labore et dolore magna aliqua. Ut enim ad minim veniam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94492" y="6035503"/>
            <a:ext cx="2355637" cy="322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8"/>
              </a:lnSpc>
              <a:spcBef>
                <a:spcPct val="0"/>
              </a:spcBef>
            </a:pPr>
            <a:r>
              <a:rPr lang="en-US" b="true" sz="187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Service 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94492" y="7587075"/>
            <a:ext cx="1177818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Learn More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70960" y="3337451"/>
            <a:ext cx="12505770" cy="5704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Our app’s architecture includes the following main components:</a:t>
            </a:r>
          </a:p>
          <a:p>
            <a:pPr algn="just" marL="496567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Activities: Each major screen (e.g., Home, Profile, Search) is an Activity representing high-level features.</a:t>
            </a:r>
          </a:p>
          <a:p>
            <a:pPr algn="just" marL="496567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Fragments: Modular components within Activities, such as HomeFragment and NotificationFragment, to display specific sections.</a:t>
            </a:r>
          </a:p>
          <a:p>
            <a:pPr algn="just" marL="496567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Adapters: Manage data binding between UI and data models, like HomeAdapter for the feed list.</a:t>
            </a:r>
          </a:p>
          <a:p>
            <a:pPr algn="just" marL="496567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RecyclerView and ViewHolders: Efficiently display lists in the Home feed and Notifications, reducing memory usage.</a:t>
            </a:r>
          </a:p>
          <a:p>
            <a:pPr algn="just" marL="496567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Networking: Retrofit is used for async API calls to connect with the backend server, fetching and updating data.</a:t>
            </a:r>
          </a:p>
          <a:p>
            <a:pPr algn="just" marL="496567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 Models: Classes like HomeItem and NotificationItem store data for each screen.</a:t>
            </a:r>
          </a:p>
          <a:p>
            <a:pPr algn="just" marL="496567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Caching (Glide): Caches images locally for faster loading and reduced data usage.</a:t>
            </a:r>
          </a:p>
          <a:p>
            <a:pPr algn="just">
              <a:lnSpc>
                <a:spcPts val="3219"/>
              </a:lnSpc>
              <a:spcBef>
                <a:spcPct val="0"/>
              </a:spcBef>
            </a:pP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070960" y="3029716"/>
            <a:ext cx="2835300" cy="47625"/>
            <a:chOff x="0" y="0"/>
            <a:chExt cx="746746" cy="1254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46746" cy="12543"/>
            </a:xfrm>
            <a:custGeom>
              <a:avLst/>
              <a:gdLst/>
              <a:ahLst/>
              <a:cxnLst/>
              <a:rect r="r" b="b" t="t" l="l"/>
              <a:pathLst>
                <a:path h="12543" w="746746">
                  <a:moveTo>
                    <a:pt x="6272" y="0"/>
                  </a:moveTo>
                  <a:lnTo>
                    <a:pt x="740474" y="0"/>
                  </a:lnTo>
                  <a:cubicBezTo>
                    <a:pt x="742137" y="0"/>
                    <a:pt x="743733" y="661"/>
                    <a:pt x="744909" y="1837"/>
                  </a:cubicBezTo>
                  <a:cubicBezTo>
                    <a:pt x="746085" y="3013"/>
                    <a:pt x="746746" y="4608"/>
                    <a:pt x="746746" y="6272"/>
                  </a:cubicBezTo>
                  <a:lnTo>
                    <a:pt x="746746" y="6272"/>
                  </a:lnTo>
                  <a:cubicBezTo>
                    <a:pt x="746746" y="7935"/>
                    <a:pt x="746085" y="9530"/>
                    <a:pt x="744909" y="10706"/>
                  </a:cubicBezTo>
                  <a:cubicBezTo>
                    <a:pt x="743733" y="11882"/>
                    <a:pt x="742137" y="12543"/>
                    <a:pt x="740474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746746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070960" y="2136039"/>
            <a:ext cx="684079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Activities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9328841" y="7656187"/>
            <a:ext cx="247059" cy="130941"/>
          </a:xfrm>
          <a:custGeom>
            <a:avLst/>
            <a:gdLst/>
            <a:ahLst/>
            <a:cxnLst/>
            <a:rect r="r" b="b" t="t" l="l"/>
            <a:pathLst>
              <a:path h="130941" w="247059">
                <a:moveTo>
                  <a:pt x="0" y="0"/>
                </a:moveTo>
                <a:lnTo>
                  <a:pt x="247059" y="0"/>
                </a:lnTo>
                <a:lnTo>
                  <a:pt x="247059" y="130941"/>
                </a:lnTo>
                <a:lnTo>
                  <a:pt x="0" y="1309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8194492" y="6483134"/>
            <a:ext cx="2976731" cy="82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consectetur adipiscing elit, sed do eiusmod tempor incididunt ut labore et dolore magna aliqua. Ut enim ad minim veniam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94492" y="6035503"/>
            <a:ext cx="2355637" cy="322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8"/>
              </a:lnSpc>
              <a:spcBef>
                <a:spcPct val="0"/>
              </a:spcBef>
            </a:pPr>
            <a:r>
              <a:rPr lang="en-US" b="true" sz="187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Service 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194492" y="7587075"/>
            <a:ext cx="1177818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Learn More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70960" y="3191641"/>
            <a:ext cx="6399421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UI Structure &amp; Layout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638396" y="3014785"/>
            <a:ext cx="1665014" cy="49031"/>
            <a:chOff x="0" y="0"/>
            <a:chExt cx="438522" cy="129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38522" cy="12914"/>
            </a:xfrm>
            <a:custGeom>
              <a:avLst/>
              <a:gdLst/>
              <a:ahLst/>
              <a:cxnLst/>
              <a:rect r="r" b="b" t="t" l="l"/>
              <a:pathLst>
                <a:path h="12914" w="438522">
                  <a:moveTo>
                    <a:pt x="6457" y="0"/>
                  </a:moveTo>
                  <a:lnTo>
                    <a:pt x="432065" y="0"/>
                  </a:lnTo>
                  <a:cubicBezTo>
                    <a:pt x="433778" y="0"/>
                    <a:pt x="435420" y="680"/>
                    <a:pt x="436631" y="1891"/>
                  </a:cubicBezTo>
                  <a:cubicBezTo>
                    <a:pt x="437842" y="3102"/>
                    <a:pt x="438522" y="4744"/>
                    <a:pt x="438522" y="6457"/>
                  </a:cubicBezTo>
                  <a:lnTo>
                    <a:pt x="438522" y="6457"/>
                  </a:lnTo>
                  <a:cubicBezTo>
                    <a:pt x="438522" y="8169"/>
                    <a:pt x="437842" y="9812"/>
                    <a:pt x="436631" y="11022"/>
                  </a:cubicBezTo>
                  <a:cubicBezTo>
                    <a:pt x="435420" y="12233"/>
                    <a:pt x="433778" y="12914"/>
                    <a:pt x="432065" y="12914"/>
                  </a:cubicBezTo>
                  <a:lnTo>
                    <a:pt x="6457" y="12914"/>
                  </a:lnTo>
                  <a:cubicBezTo>
                    <a:pt x="4744" y="12914"/>
                    <a:pt x="3102" y="12233"/>
                    <a:pt x="1891" y="11022"/>
                  </a:cubicBezTo>
                  <a:cubicBezTo>
                    <a:pt x="680" y="9812"/>
                    <a:pt x="0" y="8169"/>
                    <a:pt x="0" y="6457"/>
                  </a:cubicBezTo>
                  <a:lnTo>
                    <a:pt x="0" y="6457"/>
                  </a:lnTo>
                  <a:cubicBezTo>
                    <a:pt x="0" y="4744"/>
                    <a:pt x="680" y="3102"/>
                    <a:pt x="1891" y="1891"/>
                  </a:cubicBezTo>
                  <a:cubicBezTo>
                    <a:pt x="3102" y="680"/>
                    <a:pt x="4744" y="0"/>
                    <a:pt x="6457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38522" cy="51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3881601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9" id="19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638396" y="2205744"/>
            <a:ext cx="498292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Login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-652881" y="8889926"/>
            <a:ext cx="1547756" cy="233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0"/>
              </a:lnSpc>
              <a:spcBef>
                <a:spcPct val="0"/>
              </a:spcBef>
            </a:pPr>
            <a:r>
              <a:rPr lang="en-US" sz="13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638396" y="3245925"/>
            <a:ext cx="6133295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Handles user authentication and login.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005352" y="3524532"/>
            <a:ext cx="1697038" cy="47625"/>
            <a:chOff x="0" y="0"/>
            <a:chExt cx="446957" cy="125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6957" cy="12543"/>
            </a:xfrm>
            <a:custGeom>
              <a:avLst/>
              <a:gdLst/>
              <a:ahLst/>
              <a:cxnLst/>
              <a:rect r="r" b="b" t="t" l="l"/>
              <a:pathLst>
                <a:path h="12543" w="446957">
                  <a:moveTo>
                    <a:pt x="6272" y="0"/>
                  </a:moveTo>
                  <a:lnTo>
                    <a:pt x="440685" y="0"/>
                  </a:lnTo>
                  <a:cubicBezTo>
                    <a:pt x="442348" y="0"/>
                    <a:pt x="443944" y="661"/>
                    <a:pt x="445120" y="1837"/>
                  </a:cubicBezTo>
                  <a:cubicBezTo>
                    <a:pt x="446296" y="3013"/>
                    <a:pt x="446957" y="4608"/>
                    <a:pt x="446957" y="6272"/>
                  </a:cubicBezTo>
                  <a:lnTo>
                    <a:pt x="446957" y="6272"/>
                  </a:lnTo>
                  <a:cubicBezTo>
                    <a:pt x="446957" y="7935"/>
                    <a:pt x="446296" y="9530"/>
                    <a:pt x="445120" y="10706"/>
                  </a:cubicBezTo>
                  <a:cubicBezTo>
                    <a:pt x="443944" y="11882"/>
                    <a:pt x="442348" y="12543"/>
                    <a:pt x="44068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46957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8769867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7" y="0"/>
                </a:lnTo>
                <a:lnTo>
                  <a:pt x="3770067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13149235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20" id="20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005352" y="2792780"/>
            <a:ext cx="498292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005352" y="3781896"/>
            <a:ext cx="6155214" cy="1574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Scrollable news feed displaying posts.</a:t>
            </a:r>
          </a:p>
          <a:p>
            <a:pPr algn="l" marL="518157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Stories and post creation on top.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26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638396" y="3014785"/>
            <a:ext cx="3251350" cy="47625"/>
            <a:chOff x="0" y="0"/>
            <a:chExt cx="856323" cy="125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56323" cy="12543"/>
            </a:xfrm>
            <a:custGeom>
              <a:avLst/>
              <a:gdLst/>
              <a:ahLst/>
              <a:cxnLst/>
              <a:rect r="r" b="b" t="t" l="l"/>
              <a:pathLst>
                <a:path h="12543" w="856323">
                  <a:moveTo>
                    <a:pt x="6272" y="0"/>
                  </a:moveTo>
                  <a:lnTo>
                    <a:pt x="850051" y="0"/>
                  </a:lnTo>
                  <a:cubicBezTo>
                    <a:pt x="853515" y="0"/>
                    <a:pt x="856323" y="2808"/>
                    <a:pt x="856323" y="6272"/>
                  </a:cubicBezTo>
                  <a:lnTo>
                    <a:pt x="856323" y="6272"/>
                  </a:lnTo>
                  <a:cubicBezTo>
                    <a:pt x="856323" y="7935"/>
                    <a:pt x="855662" y="9530"/>
                    <a:pt x="854486" y="10706"/>
                  </a:cubicBezTo>
                  <a:cubicBezTo>
                    <a:pt x="853310" y="11882"/>
                    <a:pt x="851714" y="12543"/>
                    <a:pt x="850051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56323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2420153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6529274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20" id="20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638396" y="2205744"/>
            <a:ext cx="498292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Messenger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-652881" y="8889926"/>
            <a:ext cx="1547756" cy="233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0"/>
              </a:lnSpc>
              <a:spcBef>
                <a:spcPct val="0"/>
              </a:spcBef>
            </a:pPr>
            <a:r>
              <a:rPr lang="en-US" sz="13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638396" y="3245925"/>
            <a:ext cx="6133295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Chat interface for messaging.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77932" y="8597752"/>
            <a:ext cx="110068" cy="660548"/>
            <a:chOff x="0" y="0"/>
            <a:chExt cx="28989" cy="173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89" cy="173972"/>
            </a:xfrm>
            <a:custGeom>
              <a:avLst/>
              <a:gdLst/>
              <a:ahLst/>
              <a:cxnLst/>
              <a:rect r="r" b="b" t="t" l="l"/>
              <a:pathLst>
                <a:path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005352" y="3524532"/>
            <a:ext cx="2052745" cy="47625"/>
            <a:chOff x="0" y="0"/>
            <a:chExt cx="540641" cy="125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40641" cy="12543"/>
            </a:xfrm>
            <a:custGeom>
              <a:avLst/>
              <a:gdLst/>
              <a:ahLst/>
              <a:cxnLst/>
              <a:rect r="r" b="b" t="t" l="l"/>
              <a:pathLst>
                <a:path h="12543" w="540641">
                  <a:moveTo>
                    <a:pt x="6272" y="0"/>
                  </a:moveTo>
                  <a:lnTo>
                    <a:pt x="534369" y="0"/>
                  </a:lnTo>
                  <a:cubicBezTo>
                    <a:pt x="536032" y="0"/>
                    <a:pt x="537628" y="661"/>
                    <a:pt x="538804" y="1837"/>
                  </a:cubicBezTo>
                  <a:cubicBezTo>
                    <a:pt x="539980" y="3013"/>
                    <a:pt x="540641" y="4608"/>
                    <a:pt x="540641" y="6272"/>
                  </a:cubicBezTo>
                  <a:lnTo>
                    <a:pt x="540641" y="6272"/>
                  </a:lnTo>
                  <a:cubicBezTo>
                    <a:pt x="540641" y="7935"/>
                    <a:pt x="539980" y="9530"/>
                    <a:pt x="538804" y="10706"/>
                  </a:cubicBezTo>
                  <a:cubicBezTo>
                    <a:pt x="537628" y="11882"/>
                    <a:pt x="536032" y="12543"/>
                    <a:pt x="534369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40641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028700" y="594631"/>
            <a:ext cx="285741" cy="285741"/>
          </a:xfrm>
          <a:custGeom>
            <a:avLst/>
            <a:gdLst/>
            <a:ahLst/>
            <a:cxnLst/>
            <a:rect r="r" b="b" t="t" l="l"/>
            <a:pathLst>
              <a:path h="285741" w="285741">
                <a:moveTo>
                  <a:pt x="0" y="0"/>
                </a:moveTo>
                <a:lnTo>
                  <a:pt x="285741" y="0"/>
                </a:lnTo>
                <a:lnTo>
                  <a:pt x="285741" y="285741"/>
                </a:lnTo>
                <a:lnTo>
                  <a:pt x="0" y="285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6694941" y="7615650"/>
            <a:ext cx="8252837" cy="825283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8049741" y="954536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12708290" y="1028700"/>
            <a:ext cx="3770068" cy="8377928"/>
          </a:xfrm>
          <a:custGeom>
            <a:avLst/>
            <a:gdLst/>
            <a:ahLst/>
            <a:cxnLst/>
            <a:rect r="r" b="b" t="t" l="l"/>
            <a:pathLst>
              <a:path h="8377928" w="3770068">
                <a:moveTo>
                  <a:pt x="0" y="0"/>
                </a:moveTo>
                <a:lnTo>
                  <a:pt x="3770068" y="0"/>
                </a:lnTo>
                <a:lnTo>
                  <a:pt x="3770068" y="8377928"/>
                </a:lnTo>
                <a:lnTo>
                  <a:pt x="0" y="83779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20" id="20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Photo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005352" y="2707411"/>
            <a:ext cx="4982921" cy="731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6"/>
              </a:lnSpc>
            </a:pPr>
            <a:r>
              <a:rPr lang="en-US" sz="45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Search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71571" y="9229725"/>
            <a:ext cx="1547756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005352" y="3743914"/>
            <a:ext cx="515590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Display the search tab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DAGRFwpOQN0</dc:identifier>
  <dcterms:modified xsi:type="dcterms:W3CDTF">2011-08-01T06:04:30Z</dcterms:modified>
  <cp:revision>1</cp:revision>
  <dc:title>Mobile App Dev Final Presentation</dc:title>
</cp:coreProperties>
</file>

<file path=docProps/thumbnail.jpeg>
</file>